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256" r:id="rId2"/>
    <p:sldId id="257" r:id="rId3"/>
    <p:sldId id="270" r:id="rId4"/>
    <p:sldId id="263" r:id="rId5"/>
    <p:sldId id="264" r:id="rId6"/>
    <p:sldId id="265" r:id="rId7"/>
    <p:sldId id="266" r:id="rId8"/>
    <p:sldId id="267"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tj.org.uk/en/item1/799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20052-71A9-9757-D674-6A0CBDD93880}"/>
              </a:ext>
            </a:extLst>
          </p:cNvPr>
          <p:cNvSpPr>
            <a:spLocks noGrp="1"/>
          </p:cNvSpPr>
          <p:nvPr>
            <p:ph type="ctrTitle"/>
          </p:nvPr>
        </p:nvSpPr>
        <p:spPr/>
        <p:txBody>
          <a:bodyPr/>
          <a:lstStyle/>
          <a:p>
            <a:r>
              <a:rPr lang="en-US" dirty="0"/>
              <a:t>The world energy problem and ways to solve it</a:t>
            </a:r>
          </a:p>
        </p:txBody>
      </p:sp>
      <p:sp>
        <p:nvSpPr>
          <p:cNvPr id="3" name="Подзаголовок 2">
            <a:extLst>
              <a:ext uri="{FF2B5EF4-FFF2-40B4-BE49-F238E27FC236}">
                <a16:creationId xmlns:a16="http://schemas.microsoft.com/office/drawing/2014/main" id="{E193E751-2900-DE13-F283-32D7DFD1B8FC}"/>
              </a:ext>
            </a:extLst>
          </p:cNvPr>
          <p:cNvSpPr>
            <a:spLocks noGrp="1"/>
          </p:cNvSpPr>
          <p:nvPr>
            <p:ph type="subTitle" idx="1"/>
          </p:nvPr>
        </p:nvSpPr>
        <p:spPr/>
        <p:txBody>
          <a:bodyPr/>
          <a:lstStyle/>
          <a:p>
            <a:r>
              <a:rPr lang="en-US" dirty="0"/>
              <a:t>Fyodor </a:t>
            </a:r>
            <a:r>
              <a:rPr lang="en-US" dirty="0" err="1"/>
              <a:t>Malchik</a:t>
            </a:r>
            <a:endParaRPr lang="en-US" dirty="0"/>
          </a:p>
        </p:txBody>
      </p:sp>
      <p:sp>
        <p:nvSpPr>
          <p:cNvPr id="4" name="Нижний колонтитул 3">
            <a:extLst>
              <a:ext uri="{FF2B5EF4-FFF2-40B4-BE49-F238E27FC236}">
                <a16:creationId xmlns:a16="http://schemas.microsoft.com/office/drawing/2014/main" id="{992B47CD-3F39-0639-6B21-275F3D8EFC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297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F627FF3F-E422-01D3-4F73-749246C57209}"/>
              </a:ext>
            </a:extLst>
          </p:cNvPr>
          <p:cNvSpPr txBox="1">
            <a:spLocks noChangeArrowheads="1"/>
          </p:cNvSpPr>
          <p:nvPr/>
        </p:nvSpPr>
        <p:spPr bwMode="auto">
          <a:xfrm>
            <a:off x="2063751" y="549275"/>
            <a:ext cx="71278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latin typeface="Gill Sans MT" panose="020B0502020104020203" pitchFamily="34" charset="0"/>
              </a:rPr>
              <a:t>Natural lighting</a:t>
            </a:r>
          </a:p>
        </p:txBody>
      </p:sp>
      <p:pic>
        <p:nvPicPr>
          <p:cNvPr id="15363" name="Picture 3" descr="House for the Future Exterior">
            <a:extLst>
              <a:ext uri="{FF2B5EF4-FFF2-40B4-BE49-F238E27FC236}">
                <a16:creationId xmlns:a16="http://schemas.microsoft.com/office/drawing/2014/main" id="{1047ED2A-BD9D-A070-5FA4-452CE10FD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1538" y="1628776"/>
            <a:ext cx="3771900" cy="3775075"/>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House for the Future Living Room">
            <a:extLst>
              <a:ext uri="{FF2B5EF4-FFF2-40B4-BE49-F238E27FC236}">
                <a16:creationId xmlns:a16="http://schemas.microsoft.com/office/drawing/2014/main" id="{7DFCE891-F53C-F776-4DB1-DDD8732D47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5550" y="3789363"/>
            <a:ext cx="1943100" cy="1943100"/>
          </a:xfrm>
          <a:prstGeom prst="rect">
            <a:avLst/>
          </a:prstGeom>
          <a:noFill/>
          <a:extLst>
            <a:ext uri="{909E8E84-426E-40DD-AFC4-6F175D3DCCD1}">
              <a14:hiddenFill xmlns:a14="http://schemas.microsoft.com/office/drawing/2010/main">
                <a:solidFill>
                  <a:srgbClr val="FFFFFF"/>
                </a:solidFill>
              </a14:hiddenFill>
            </a:ext>
          </a:extLst>
        </p:spPr>
      </p:pic>
      <p:sp>
        <p:nvSpPr>
          <p:cNvPr id="15365" name="Rectangle 5">
            <a:extLst>
              <a:ext uri="{FF2B5EF4-FFF2-40B4-BE49-F238E27FC236}">
                <a16:creationId xmlns:a16="http://schemas.microsoft.com/office/drawing/2014/main" id="{C0DEB17F-D6BE-3B96-AB27-8CF6CC3B606D}"/>
              </a:ext>
            </a:extLst>
          </p:cNvPr>
          <p:cNvSpPr>
            <a:spLocks noChangeArrowheads="1"/>
          </p:cNvSpPr>
          <p:nvPr/>
        </p:nvSpPr>
        <p:spPr bwMode="auto">
          <a:xfrm>
            <a:off x="2135188" y="1706563"/>
            <a:ext cx="3313112" cy="158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tLang="en-US" b="1">
                <a:latin typeface="Gill Sans MT" panose="020B0502020104020203" pitchFamily="34" charset="0"/>
              </a:rPr>
              <a:t>‘Ty Gwyrdd’ at St. Fagans </a:t>
            </a:r>
          </a:p>
          <a:p>
            <a:endParaRPr lang="en-GB" altLang="en-US" sz="2000" b="1">
              <a:latin typeface="Gill Sans MT" panose="020B0502020104020203" pitchFamily="34" charset="0"/>
            </a:endParaRPr>
          </a:p>
          <a:p>
            <a:r>
              <a:rPr lang="en-GB" altLang="en-US" sz="2000">
                <a:latin typeface="Gill Sans MT" panose="020B0502020104020203" pitchFamily="34" charset="0"/>
              </a:rPr>
              <a:t>The south face of the House is extensively glazed to maximise solar energy.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D26DCA09-F733-01D1-179C-AFB39D379BAD}"/>
              </a:ext>
            </a:extLst>
          </p:cNvPr>
          <p:cNvSpPr txBox="1">
            <a:spLocks noChangeArrowheads="1"/>
          </p:cNvSpPr>
          <p:nvPr/>
        </p:nvSpPr>
        <p:spPr bwMode="auto">
          <a:xfrm>
            <a:off x="1992314" y="549275"/>
            <a:ext cx="51133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latin typeface="Gill Sans MT" panose="020B0502020104020203" pitchFamily="34" charset="0"/>
              </a:rPr>
              <a:t>The Energy crisis</a:t>
            </a:r>
          </a:p>
        </p:txBody>
      </p:sp>
      <p:sp>
        <p:nvSpPr>
          <p:cNvPr id="3075" name="Text Box 3">
            <a:extLst>
              <a:ext uri="{FF2B5EF4-FFF2-40B4-BE49-F238E27FC236}">
                <a16:creationId xmlns:a16="http://schemas.microsoft.com/office/drawing/2014/main" id="{B0849C08-E57E-01BB-2FCD-6A94AE659B58}"/>
              </a:ext>
            </a:extLst>
          </p:cNvPr>
          <p:cNvSpPr txBox="1">
            <a:spLocks noChangeArrowheads="1"/>
          </p:cNvSpPr>
          <p:nvPr/>
        </p:nvSpPr>
        <p:spPr bwMode="auto">
          <a:xfrm>
            <a:off x="1992314" y="1557339"/>
            <a:ext cx="532923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latin typeface="Gill Sans MT" panose="020B0502020104020203" pitchFamily="34" charset="0"/>
              </a:rPr>
              <a:t>We are running out of energy.</a:t>
            </a:r>
          </a:p>
          <a:p>
            <a:pPr>
              <a:spcBef>
                <a:spcPct val="50000"/>
              </a:spcBef>
            </a:pPr>
            <a:r>
              <a:rPr lang="en-GB" altLang="en-US" sz="2400">
                <a:latin typeface="Gill Sans MT" panose="020B0502020104020203" pitchFamily="34" charset="0"/>
              </a:rPr>
              <a:t>We need think about how we will make energy in the future.</a:t>
            </a:r>
          </a:p>
        </p:txBody>
      </p:sp>
      <p:pic>
        <p:nvPicPr>
          <p:cNvPr id="3076" name="Picture 4">
            <a:extLst>
              <a:ext uri="{FF2B5EF4-FFF2-40B4-BE49-F238E27FC236}">
                <a16:creationId xmlns:a16="http://schemas.microsoft.com/office/drawing/2014/main" id="{20EAC77C-F646-0A6B-76F0-727F66506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1763" y="3644900"/>
            <a:ext cx="2660650" cy="273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7" name="Picture 5">
            <a:extLst>
              <a:ext uri="{FF2B5EF4-FFF2-40B4-BE49-F238E27FC236}">
                <a16:creationId xmlns:a16="http://schemas.microsoft.com/office/drawing/2014/main" id="{95026FE4-0605-C98F-665B-FAC9AE524A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188" y="3644900"/>
            <a:ext cx="2286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12">
            <a:extLst>
              <a:ext uri="{FF2B5EF4-FFF2-40B4-BE49-F238E27FC236}">
                <a16:creationId xmlns:a16="http://schemas.microsoft.com/office/drawing/2014/main" id="{49120977-4A7E-9190-0507-C87E991450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1675" y="3644900"/>
            <a:ext cx="3168650" cy="272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63FEE17A-4E9D-99FF-98D2-00B9C381EB7D}"/>
              </a:ext>
            </a:extLst>
          </p:cNvPr>
          <p:cNvSpPr txBox="1">
            <a:spLocks noChangeArrowheads="1"/>
          </p:cNvSpPr>
          <p:nvPr/>
        </p:nvSpPr>
        <p:spPr bwMode="auto">
          <a:xfrm>
            <a:off x="2279650" y="333376"/>
            <a:ext cx="7416800" cy="635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4400">
                <a:solidFill>
                  <a:srgbClr val="008000"/>
                </a:solidFill>
                <a:latin typeface="Gill Sans MT" panose="020B0502020104020203" pitchFamily="34" charset="0"/>
              </a:rPr>
              <a:t>Imagine you were running the country. What types of energy would you use?</a:t>
            </a:r>
          </a:p>
          <a:p>
            <a:pPr algn="ctr">
              <a:spcBef>
                <a:spcPct val="50000"/>
              </a:spcBef>
            </a:pPr>
            <a:endParaRPr lang="en-GB" altLang="en-US">
              <a:solidFill>
                <a:srgbClr val="008000"/>
              </a:solidFill>
              <a:latin typeface="Gill Sans MT" panose="020B0502020104020203" pitchFamily="34" charset="0"/>
            </a:endParaRPr>
          </a:p>
          <a:p>
            <a:pPr algn="ctr">
              <a:spcBef>
                <a:spcPct val="50000"/>
              </a:spcBef>
            </a:pPr>
            <a:endParaRPr lang="en-GB" altLang="en-US" sz="3600">
              <a:latin typeface="Gill Sans MT" panose="020B0502020104020203" pitchFamily="34" charset="0"/>
            </a:endParaRPr>
          </a:p>
          <a:p>
            <a:pPr algn="ctr">
              <a:spcBef>
                <a:spcPct val="50000"/>
              </a:spcBef>
            </a:pPr>
            <a:r>
              <a:rPr lang="en-GB" altLang="en-US" sz="3600">
                <a:latin typeface="Gill Sans MT" panose="020B0502020104020203" pitchFamily="34" charset="0"/>
              </a:rPr>
              <a:t>Wind, sea, nuclear, solar, coal? </a:t>
            </a:r>
          </a:p>
          <a:p>
            <a:pPr algn="ctr">
              <a:spcBef>
                <a:spcPct val="50000"/>
              </a:spcBef>
            </a:pPr>
            <a:r>
              <a:rPr lang="en-GB" altLang="en-US" sz="3600">
                <a:latin typeface="Gill Sans MT" panose="020B0502020104020203" pitchFamily="34" charset="0"/>
              </a:rPr>
              <a:t>Look at the different types of energy then discuss your choices.</a:t>
            </a:r>
          </a:p>
          <a:p>
            <a:pPr algn="ctr">
              <a:spcBef>
                <a:spcPct val="50000"/>
              </a:spcBef>
            </a:pPr>
            <a:endParaRPr lang="en-GB" altLang="en-US" sz="3600">
              <a:latin typeface="Gill Sans MT" panose="020B0502020104020203" pitchFamily="34" charset="0"/>
            </a:endParaRPr>
          </a:p>
        </p:txBody>
      </p:sp>
      <p:pic>
        <p:nvPicPr>
          <p:cNvPr id="16387" name="Picture 3">
            <a:extLst>
              <a:ext uri="{FF2B5EF4-FFF2-40B4-BE49-F238E27FC236}">
                <a16:creationId xmlns:a16="http://schemas.microsoft.com/office/drawing/2014/main" id="{0E7D4AFB-D787-7669-BBFC-44AE74B504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014" y="2133600"/>
            <a:ext cx="981075" cy="145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a:extLst>
              <a:ext uri="{FF2B5EF4-FFF2-40B4-BE49-F238E27FC236}">
                <a16:creationId xmlns:a16="http://schemas.microsoft.com/office/drawing/2014/main" id="{EF7268D6-EFF5-4E06-93CD-16C01C26AE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589" y="2349501"/>
            <a:ext cx="1069975" cy="1069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DAFB5650-3500-C862-C401-5556064DE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6" y="1"/>
            <a:ext cx="4079875" cy="6524625"/>
          </a:xfrm>
          <a:prstGeom prst="rect">
            <a:avLst/>
          </a:prstGeom>
          <a:noFill/>
          <a:extLst>
            <a:ext uri="{909E8E84-426E-40DD-AFC4-6F175D3DCCD1}">
              <a14:hiddenFill xmlns:a14="http://schemas.microsoft.com/office/drawing/2010/main">
                <a:solidFill>
                  <a:srgbClr val="FFFFFF"/>
                </a:solidFill>
              </a14:hiddenFill>
            </a:ext>
          </a:extLst>
        </p:spPr>
      </p:pic>
      <p:sp>
        <p:nvSpPr>
          <p:cNvPr id="9219" name="Text Box 3">
            <a:extLst>
              <a:ext uri="{FF2B5EF4-FFF2-40B4-BE49-F238E27FC236}">
                <a16:creationId xmlns:a16="http://schemas.microsoft.com/office/drawing/2014/main" id="{F06E5A6F-9A29-765D-025F-E340EE2D749C}"/>
              </a:ext>
            </a:extLst>
          </p:cNvPr>
          <p:cNvSpPr txBox="1">
            <a:spLocks noChangeArrowheads="1"/>
          </p:cNvSpPr>
          <p:nvPr/>
        </p:nvSpPr>
        <p:spPr bwMode="auto">
          <a:xfrm>
            <a:off x="2711451" y="836613"/>
            <a:ext cx="3744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Gill Sans MT" panose="020B0502020104020203" pitchFamily="34" charset="0"/>
            </a:endParaRPr>
          </a:p>
        </p:txBody>
      </p:sp>
      <p:sp>
        <p:nvSpPr>
          <p:cNvPr id="9220" name="Text Box 4">
            <a:extLst>
              <a:ext uri="{FF2B5EF4-FFF2-40B4-BE49-F238E27FC236}">
                <a16:creationId xmlns:a16="http://schemas.microsoft.com/office/drawing/2014/main" id="{DD9A005C-D00F-E13F-F188-D8C22654B265}"/>
              </a:ext>
            </a:extLst>
          </p:cNvPr>
          <p:cNvSpPr txBox="1">
            <a:spLocks noChangeArrowheads="1"/>
          </p:cNvSpPr>
          <p:nvPr/>
        </p:nvSpPr>
        <p:spPr bwMode="auto">
          <a:xfrm>
            <a:off x="2063751" y="549275"/>
            <a:ext cx="71278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latin typeface="Gill Sans MT" panose="020B0502020104020203" pitchFamily="34" charset="0"/>
              </a:rPr>
              <a:t>Wind power</a:t>
            </a:r>
          </a:p>
        </p:txBody>
      </p:sp>
      <p:sp>
        <p:nvSpPr>
          <p:cNvPr id="9221" name="Text Box 5">
            <a:extLst>
              <a:ext uri="{FF2B5EF4-FFF2-40B4-BE49-F238E27FC236}">
                <a16:creationId xmlns:a16="http://schemas.microsoft.com/office/drawing/2014/main" id="{E7DC314D-05DF-D923-86D6-11EA7FCF5032}"/>
              </a:ext>
            </a:extLst>
          </p:cNvPr>
          <p:cNvSpPr txBox="1">
            <a:spLocks noChangeArrowheads="1"/>
          </p:cNvSpPr>
          <p:nvPr/>
        </p:nvSpPr>
        <p:spPr bwMode="auto">
          <a:xfrm>
            <a:off x="2208213" y="1700213"/>
            <a:ext cx="316706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latin typeface="Gill Sans MT" panose="020B0502020104020203" pitchFamily="34" charset="0"/>
              </a:rPr>
              <a:t>Onshore  wind power has the potential to provide a valuable income for rural Wales, particularly to farmland communities in upland areas.</a:t>
            </a:r>
          </a:p>
        </p:txBody>
      </p:sp>
      <p:graphicFrame>
        <p:nvGraphicFramePr>
          <p:cNvPr id="9222" name="Group 6">
            <a:extLst>
              <a:ext uri="{FF2B5EF4-FFF2-40B4-BE49-F238E27FC236}">
                <a16:creationId xmlns:a16="http://schemas.microsoft.com/office/drawing/2014/main" id="{63505CF3-1CB6-F7F2-B133-63D6B430330F}"/>
              </a:ext>
            </a:extLst>
          </p:cNvPr>
          <p:cNvGraphicFramePr>
            <a:graphicFrameLocks noGrp="1"/>
          </p:cNvGraphicFramePr>
          <p:nvPr/>
        </p:nvGraphicFramePr>
        <p:xfrm>
          <a:off x="2063751" y="3573463"/>
          <a:ext cx="4392613" cy="2520951"/>
        </p:xfrm>
        <a:graphic>
          <a:graphicData uri="http://schemas.openxmlformats.org/drawingml/2006/table">
            <a:tbl>
              <a:tblPr/>
              <a:tblGrid>
                <a:gridCol w="1636713">
                  <a:extLst>
                    <a:ext uri="{9D8B030D-6E8A-4147-A177-3AD203B41FA5}">
                      <a16:colId xmlns:a16="http://schemas.microsoft.com/office/drawing/2014/main" val="1093616086"/>
                    </a:ext>
                  </a:extLst>
                </a:gridCol>
                <a:gridCol w="2755900">
                  <a:extLst>
                    <a:ext uri="{9D8B030D-6E8A-4147-A177-3AD203B41FA5}">
                      <a16:colId xmlns:a16="http://schemas.microsoft.com/office/drawing/2014/main" val="4282970927"/>
                    </a:ext>
                  </a:extLst>
                </a:gridCol>
              </a:tblGrid>
              <a:tr h="5159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Advantages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Disadvantages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1286706453"/>
                  </a:ext>
                </a:extLst>
              </a:tr>
              <a:tr h="20050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GB" altLang="en-US" sz="1400" b="0" i="0" u="none" strike="noStrike" cap="none" normalizeH="0" baseline="0">
                        <a:ln>
                          <a:noFill/>
                        </a:ln>
                        <a:solidFill>
                          <a:schemeClr val="tx1"/>
                        </a:solidFill>
                        <a:effectLst/>
                        <a:latin typeface="Comic Sans MS" panose="030F0702030302020204" pitchFamily="66"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Renewable.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Non-polluting.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A well proven technology.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400" b="0" i="0" u="none" strike="noStrike" cap="none" normalizeH="0" baseline="0">
                        <a:ln>
                          <a:noFill/>
                        </a:ln>
                        <a:solidFill>
                          <a:schemeClr val="tx1"/>
                        </a:solidFill>
                        <a:effectLst/>
                        <a:latin typeface="Comic Sans MS" panose="030F0702030302020204"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GB" altLang="en-US" sz="1400" b="0" i="0" u="none" strike="noStrike" cap="none" normalizeH="0" baseline="0">
                        <a:ln>
                          <a:noFill/>
                        </a:ln>
                        <a:solidFill>
                          <a:schemeClr val="tx1"/>
                        </a:solidFill>
                        <a:effectLst/>
                        <a:latin typeface="Comic Sans MS" panose="030F0702030302020204" pitchFamily="66"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 Does not produce power when the wind isn't blowing.</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 Local residents are often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Comic Sans MS" panose="030F0702030302020204" pitchFamily="66" charset="0"/>
                        </a:rPr>
                        <a:t>  against development as it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Comic Sans MS" panose="030F0702030302020204" pitchFamily="66" charset="0"/>
                        </a:rPr>
                        <a:t>  changes the local landscape.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68476751"/>
                  </a:ext>
                </a:extLst>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3811E487-53DF-7947-A506-EF9B9EF75416}"/>
              </a:ext>
            </a:extLst>
          </p:cNvPr>
          <p:cNvSpPr txBox="1">
            <a:spLocks noChangeArrowheads="1"/>
          </p:cNvSpPr>
          <p:nvPr/>
        </p:nvSpPr>
        <p:spPr bwMode="auto">
          <a:xfrm>
            <a:off x="2711451" y="836613"/>
            <a:ext cx="37449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Gill Sans MT" panose="020B0502020104020203" pitchFamily="34" charset="0"/>
            </a:endParaRPr>
          </a:p>
        </p:txBody>
      </p:sp>
      <p:sp>
        <p:nvSpPr>
          <p:cNvPr id="10243" name="Text Box 3">
            <a:extLst>
              <a:ext uri="{FF2B5EF4-FFF2-40B4-BE49-F238E27FC236}">
                <a16:creationId xmlns:a16="http://schemas.microsoft.com/office/drawing/2014/main" id="{798640EE-9B51-F418-7BB8-254AB73F4532}"/>
              </a:ext>
            </a:extLst>
          </p:cNvPr>
          <p:cNvSpPr txBox="1">
            <a:spLocks noChangeArrowheads="1"/>
          </p:cNvSpPr>
          <p:nvPr/>
        </p:nvSpPr>
        <p:spPr bwMode="auto">
          <a:xfrm>
            <a:off x="2063751" y="549275"/>
            <a:ext cx="71278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latin typeface="Gill Sans MT" panose="020B0502020104020203" pitchFamily="34" charset="0"/>
              </a:rPr>
              <a:t>Sea power</a:t>
            </a:r>
          </a:p>
        </p:txBody>
      </p:sp>
      <p:sp>
        <p:nvSpPr>
          <p:cNvPr id="10244" name="Text Box 4">
            <a:extLst>
              <a:ext uri="{FF2B5EF4-FFF2-40B4-BE49-F238E27FC236}">
                <a16:creationId xmlns:a16="http://schemas.microsoft.com/office/drawing/2014/main" id="{7AB45F40-32F6-4AF0-6E45-F6EF9DC91B88}"/>
              </a:ext>
            </a:extLst>
          </p:cNvPr>
          <p:cNvSpPr txBox="1">
            <a:spLocks noChangeArrowheads="1"/>
          </p:cNvSpPr>
          <p:nvPr/>
        </p:nvSpPr>
        <p:spPr bwMode="auto">
          <a:xfrm>
            <a:off x="2063751" y="1412875"/>
            <a:ext cx="45370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latin typeface="Gill Sans MT" panose="020B0502020104020203" pitchFamily="34" charset="0"/>
              </a:rPr>
              <a:t>The sea around the Welsh coast has the potential to generate large amounts of electricity by harnessing the power of the tides, currents and Waves. Wales has strong sea currents and some of the highest tidal ranges in the world. </a:t>
            </a:r>
          </a:p>
        </p:txBody>
      </p:sp>
      <p:graphicFrame>
        <p:nvGraphicFramePr>
          <p:cNvPr id="10245" name="Group 5">
            <a:extLst>
              <a:ext uri="{FF2B5EF4-FFF2-40B4-BE49-F238E27FC236}">
                <a16:creationId xmlns:a16="http://schemas.microsoft.com/office/drawing/2014/main" id="{7AB6D8DC-DD79-DC77-3F82-94D9D20335F8}"/>
              </a:ext>
            </a:extLst>
          </p:cNvPr>
          <p:cNvGraphicFramePr>
            <a:graphicFrameLocks noGrp="1"/>
          </p:cNvGraphicFramePr>
          <p:nvPr/>
        </p:nvGraphicFramePr>
        <p:xfrm>
          <a:off x="2063751" y="4508501"/>
          <a:ext cx="6048375" cy="1465263"/>
        </p:xfrm>
        <a:graphic>
          <a:graphicData uri="http://schemas.openxmlformats.org/drawingml/2006/table">
            <a:tbl>
              <a:tblPr/>
              <a:tblGrid>
                <a:gridCol w="1728788">
                  <a:extLst>
                    <a:ext uri="{9D8B030D-6E8A-4147-A177-3AD203B41FA5}">
                      <a16:colId xmlns:a16="http://schemas.microsoft.com/office/drawing/2014/main" val="2574991425"/>
                    </a:ext>
                  </a:extLst>
                </a:gridCol>
                <a:gridCol w="4319587">
                  <a:extLst>
                    <a:ext uri="{9D8B030D-6E8A-4147-A177-3AD203B41FA5}">
                      <a16:colId xmlns:a16="http://schemas.microsoft.com/office/drawing/2014/main" val="2531859258"/>
                    </a:ext>
                  </a:extLst>
                </a:gridCol>
              </a:tblGrid>
              <a:tr h="2984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Advantages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Disadvantages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3892311483"/>
                  </a:ext>
                </a:extLst>
              </a:tr>
              <a:tr h="9985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GB" altLang="en-US" sz="1400" b="0" i="0" u="none" strike="noStrike" cap="none" normalizeH="0" baseline="0">
                        <a:ln>
                          <a:noFill/>
                        </a:ln>
                        <a:solidFill>
                          <a:schemeClr val="tx1"/>
                        </a:solidFill>
                        <a:effectLst/>
                        <a:latin typeface="Comic Sans MS" panose="030F0702030302020204" pitchFamily="66"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Renewable.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Non-polluting.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400" b="0" i="0" u="none" strike="noStrike" cap="none" normalizeH="0" baseline="0">
                        <a:ln>
                          <a:noFill/>
                        </a:ln>
                        <a:solidFill>
                          <a:schemeClr val="tx1"/>
                        </a:solidFill>
                        <a:effectLst/>
                        <a:latin typeface="Comic Sans MS" panose="030F0702030302020204"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GB" altLang="en-US" sz="1400" b="0" i="0" u="none" strike="noStrike" cap="none" normalizeH="0" baseline="0">
                        <a:ln>
                          <a:noFill/>
                        </a:ln>
                        <a:solidFill>
                          <a:schemeClr val="tx1"/>
                        </a:solidFill>
                        <a:effectLst/>
                        <a:latin typeface="Comic Sans MS" panose="030F0702030302020204" pitchFamily="66"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Relatively new technology.</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 Local residents are often against development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Comic Sans MS" panose="030F0702030302020204" pitchFamily="66" charset="0"/>
                        </a:rPr>
                        <a:t>   as it changes the local landscape.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34637078"/>
                  </a:ext>
                </a:extLst>
              </a:tr>
            </a:tbl>
          </a:graphicData>
        </a:graphic>
      </p:graphicFrame>
      <p:sp>
        <p:nvSpPr>
          <p:cNvPr id="10256" name="Text Box 16">
            <a:extLst>
              <a:ext uri="{FF2B5EF4-FFF2-40B4-BE49-F238E27FC236}">
                <a16:creationId xmlns:a16="http://schemas.microsoft.com/office/drawing/2014/main" id="{36884457-97F7-0532-70A7-57AB80820379}"/>
              </a:ext>
            </a:extLst>
          </p:cNvPr>
          <p:cNvSpPr txBox="1">
            <a:spLocks noChangeArrowheads="1"/>
          </p:cNvSpPr>
          <p:nvPr/>
        </p:nvSpPr>
        <p:spPr bwMode="auto">
          <a:xfrm>
            <a:off x="1992314" y="3500438"/>
            <a:ext cx="47513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i="1">
                <a:latin typeface="Gill Sans MT" panose="020B0502020104020203" pitchFamily="34" charset="0"/>
              </a:rPr>
              <a:t>Plans are being discussed for Swansea Bay, Severn Estuary and Liverpool Bay.</a:t>
            </a:r>
          </a:p>
        </p:txBody>
      </p:sp>
      <p:pic>
        <p:nvPicPr>
          <p:cNvPr id="10257" name="Picture 17">
            <a:extLst>
              <a:ext uri="{FF2B5EF4-FFF2-40B4-BE49-F238E27FC236}">
                <a16:creationId xmlns:a16="http://schemas.microsoft.com/office/drawing/2014/main" id="{BEEE15FD-1098-6A35-B453-0DA977D047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9600" y="549275"/>
            <a:ext cx="3144838" cy="1957388"/>
          </a:xfrm>
          <a:prstGeom prst="rect">
            <a:avLst/>
          </a:prstGeom>
          <a:noFill/>
          <a:extLst>
            <a:ext uri="{909E8E84-426E-40DD-AFC4-6F175D3DCCD1}">
              <a14:hiddenFill xmlns:a14="http://schemas.microsoft.com/office/drawing/2010/main">
                <a:solidFill>
                  <a:srgbClr val="FFFFFF"/>
                </a:solidFill>
              </a14:hiddenFill>
            </a:ext>
          </a:extLst>
        </p:spPr>
      </p:pic>
      <p:pic>
        <p:nvPicPr>
          <p:cNvPr id="10258" name="Picture 18">
            <a:extLst>
              <a:ext uri="{FF2B5EF4-FFF2-40B4-BE49-F238E27FC236}">
                <a16:creationId xmlns:a16="http://schemas.microsoft.com/office/drawing/2014/main" id="{704935CC-CC62-AC02-9B8E-530191ECDF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6588" y="2492376"/>
            <a:ext cx="1885950" cy="3743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0697B80B-30DC-8971-1E15-24B0F700ABA7}"/>
              </a:ext>
            </a:extLst>
          </p:cNvPr>
          <p:cNvSpPr txBox="1">
            <a:spLocks noChangeArrowheads="1"/>
          </p:cNvSpPr>
          <p:nvPr/>
        </p:nvSpPr>
        <p:spPr bwMode="auto">
          <a:xfrm>
            <a:off x="1992314" y="549275"/>
            <a:ext cx="71278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latin typeface="Gill Sans MT" panose="020B0502020104020203" pitchFamily="34" charset="0"/>
              </a:rPr>
              <a:t>Nuclear power</a:t>
            </a:r>
          </a:p>
        </p:txBody>
      </p:sp>
      <p:graphicFrame>
        <p:nvGraphicFramePr>
          <p:cNvPr id="11267" name="Group 3">
            <a:extLst>
              <a:ext uri="{FF2B5EF4-FFF2-40B4-BE49-F238E27FC236}">
                <a16:creationId xmlns:a16="http://schemas.microsoft.com/office/drawing/2014/main" id="{194ABA90-86BC-1DD4-7525-84EF1548D50B}"/>
              </a:ext>
            </a:extLst>
          </p:cNvPr>
          <p:cNvGraphicFramePr>
            <a:graphicFrameLocks noGrp="1"/>
          </p:cNvGraphicFramePr>
          <p:nvPr/>
        </p:nvGraphicFramePr>
        <p:xfrm>
          <a:off x="1992314" y="4581525"/>
          <a:ext cx="8207375" cy="1830388"/>
        </p:xfrm>
        <a:graphic>
          <a:graphicData uri="http://schemas.openxmlformats.org/drawingml/2006/table">
            <a:tbl>
              <a:tblPr/>
              <a:tblGrid>
                <a:gridCol w="4006850">
                  <a:extLst>
                    <a:ext uri="{9D8B030D-6E8A-4147-A177-3AD203B41FA5}">
                      <a16:colId xmlns:a16="http://schemas.microsoft.com/office/drawing/2014/main" val="3589794126"/>
                    </a:ext>
                  </a:extLst>
                </a:gridCol>
                <a:gridCol w="4200525">
                  <a:extLst>
                    <a:ext uri="{9D8B030D-6E8A-4147-A177-3AD203B41FA5}">
                      <a16:colId xmlns:a16="http://schemas.microsoft.com/office/drawing/2014/main" val="3063800361"/>
                    </a:ext>
                  </a:extLst>
                </a:gridCol>
              </a:tblGrid>
              <a:tr h="1857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Advantages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Disadvantages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495353669"/>
                  </a:ext>
                </a:extLst>
              </a:tr>
              <a:tr h="1300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200" b="0" i="0" u="none" strike="noStrike" cap="none" normalizeH="0" baseline="0">
                          <a:ln>
                            <a:noFill/>
                          </a:ln>
                          <a:solidFill>
                            <a:schemeClr val="tx1"/>
                          </a:solidFill>
                          <a:effectLst/>
                          <a:latin typeface="Comic Sans MS" panose="030F0702030302020204" pitchFamily="66" charset="0"/>
                        </a:rPr>
                        <a:t>Relatively cheap to make.</a:t>
                      </a:r>
                      <a:br>
                        <a:rPr kumimoji="0" lang="en-GB" altLang="en-US" sz="1200" b="0" i="0" u="none" strike="noStrike" cap="none" normalizeH="0" baseline="0">
                          <a:ln>
                            <a:noFill/>
                          </a:ln>
                          <a:solidFill>
                            <a:schemeClr val="tx1"/>
                          </a:solidFill>
                          <a:effectLst/>
                          <a:latin typeface="Comic Sans MS" panose="030F0702030302020204" pitchFamily="66" charset="0"/>
                        </a:rPr>
                      </a:br>
                      <a:endParaRPr kumimoji="0" lang="en-GB" altLang="en-US" sz="1200" b="0" i="0" u="none" strike="noStrike" cap="none" normalizeH="0" baseline="0">
                        <a:ln>
                          <a:noFill/>
                        </a:ln>
                        <a:solidFill>
                          <a:schemeClr val="tx1"/>
                        </a:solidFill>
                        <a:effectLst/>
                        <a:latin typeface="Comic Sans MS" panose="030F0702030302020204" pitchFamily="66"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200" b="0" i="0" u="none" strike="noStrike" cap="none" normalizeH="0" baseline="0">
                          <a:ln>
                            <a:noFill/>
                          </a:ln>
                          <a:solidFill>
                            <a:schemeClr val="tx1"/>
                          </a:solidFill>
                          <a:effectLst/>
                          <a:latin typeface="Comic Sans MS" panose="030F0702030302020204" pitchFamily="66" charset="0"/>
                        </a:rPr>
                        <a:t>Does not contribute to the greenhouse effect.</a:t>
                      </a:r>
                      <a:br>
                        <a:rPr kumimoji="0" lang="en-GB" altLang="en-US" sz="1200" b="0" i="0" u="none" strike="noStrike" cap="none" normalizeH="0" baseline="0">
                          <a:ln>
                            <a:noFill/>
                          </a:ln>
                          <a:solidFill>
                            <a:schemeClr val="tx1"/>
                          </a:solidFill>
                          <a:effectLst/>
                          <a:latin typeface="Comic Sans MS" panose="030F0702030302020204" pitchFamily="66" charset="0"/>
                        </a:rPr>
                      </a:br>
                      <a:br>
                        <a:rPr kumimoji="0" lang="en-GB" altLang="en-US" sz="1200" b="0" i="0" u="none" strike="noStrike" cap="none" normalizeH="0" baseline="0">
                          <a:ln>
                            <a:noFill/>
                          </a:ln>
                          <a:solidFill>
                            <a:schemeClr val="tx1"/>
                          </a:solidFill>
                          <a:effectLst/>
                          <a:latin typeface="Comic Sans MS" panose="030F0702030302020204" pitchFamily="66" charset="0"/>
                        </a:rPr>
                      </a:br>
                      <a:r>
                        <a:rPr kumimoji="0" lang="en-GB" altLang="en-US" sz="1200" b="0" i="0" u="none" strike="noStrike" cap="none" normalizeH="0" baseline="0">
                          <a:ln>
                            <a:noFill/>
                          </a:ln>
                          <a:solidFill>
                            <a:schemeClr val="tx1"/>
                          </a:solidFill>
                          <a:effectLst/>
                          <a:latin typeface="Comic Sans MS" panose="030F0702030302020204" pitchFamily="66" charset="0"/>
                        </a:rPr>
                        <a:t>Produces huge amounts of energy from small amounts of fuel.</a:t>
                      </a:r>
                      <a:br>
                        <a:rPr kumimoji="0" lang="en-GB" altLang="en-US" sz="1200" b="0" i="0" u="none" strike="noStrike" cap="none" normalizeH="0" baseline="0">
                          <a:ln>
                            <a:noFill/>
                          </a:ln>
                          <a:solidFill>
                            <a:schemeClr val="tx1"/>
                          </a:solidFill>
                          <a:effectLst/>
                          <a:latin typeface="Comic Sans MS" panose="030F0702030302020204" pitchFamily="66" charset="0"/>
                        </a:rPr>
                      </a:br>
                      <a:endParaRPr kumimoji="0" lang="en-GB" altLang="en-US" sz="1400" b="0" i="0" u="none" strike="noStrike" cap="none" normalizeH="0" baseline="0">
                        <a:ln>
                          <a:noFill/>
                        </a:ln>
                        <a:solidFill>
                          <a:schemeClr val="tx1"/>
                        </a:solidFill>
                        <a:effectLst/>
                        <a:latin typeface="Comic Sans MS" panose="030F0702030302020204"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200" b="0" i="0" u="none" strike="noStrike" cap="none" normalizeH="0" baseline="0">
                          <a:ln>
                            <a:noFill/>
                          </a:ln>
                          <a:solidFill>
                            <a:schemeClr val="tx1"/>
                          </a:solidFill>
                          <a:effectLst/>
                          <a:latin typeface="Comic Sans MS" panose="030F0702030302020204" pitchFamily="66" charset="0"/>
                        </a:rPr>
                        <a:t>Nuclear power produces toxic radioactive waste which will last for tens and thousands of years.</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GB" altLang="en-US" sz="1200" b="0" i="0" u="none" strike="noStrike" cap="none" normalizeH="0" baseline="0">
                        <a:ln>
                          <a:noFill/>
                        </a:ln>
                        <a:solidFill>
                          <a:schemeClr val="tx1"/>
                        </a:solidFill>
                        <a:effectLst/>
                        <a:latin typeface="Comic Sans MS" panose="030F0702030302020204" pitchFamily="66"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200" b="0" i="0" u="none" strike="noStrike" cap="none" normalizeH="0" baseline="0">
                          <a:ln>
                            <a:noFill/>
                          </a:ln>
                          <a:solidFill>
                            <a:schemeClr val="tx1"/>
                          </a:solidFill>
                          <a:effectLst/>
                          <a:latin typeface="Comic Sans MS" panose="030F0702030302020204" pitchFamily="66" charset="0"/>
                        </a:rPr>
                        <a:t>Nuclear power stations and the trains, lorries and ships that transport nuclear fuel waste could be an easy and devastating target for terrorists.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39010175"/>
                  </a:ext>
                </a:extLst>
              </a:tr>
            </a:tbl>
          </a:graphicData>
        </a:graphic>
      </p:graphicFrame>
      <p:pic>
        <p:nvPicPr>
          <p:cNvPr id="11278" name="Picture 14" descr="Aerial photograph of Trawsfynydd Nuclear Power Station, 2000">
            <a:hlinkClick r:id="rId2"/>
            <a:extLst>
              <a:ext uri="{FF2B5EF4-FFF2-40B4-BE49-F238E27FC236}">
                <a16:creationId xmlns:a16="http://schemas.microsoft.com/office/drawing/2014/main" id="{F7ED460C-B65B-B037-B7A2-1639542E48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1539" y="476251"/>
            <a:ext cx="4175125" cy="2740025"/>
          </a:xfrm>
          <a:prstGeom prst="rect">
            <a:avLst/>
          </a:prstGeom>
          <a:noFill/>
          <a:extLst>
            <a:ext uri="{909E8E84-426E-40DD-AFC4-6F175D3DCCD1}">
              <a14:hiddenFill xmlns:a14="http://schemas.microsoft.com/office/drawing/2010/main">
                <a:solidFill>
                  <a:srgbClr val="FFFFFF"/>
                </a:solidFill>
              </a14:hiddenFill>
            </a:ext>
          </a:extLst>
        </p:spPr>
      </p:pic>
      <p:sp>
        <p:nvSpPr>
          <p:cNvPr id="11279" name="Text Box 15">
            <a:extLst>
              <a:ext uri="{FF2B5EF4-FFF2-40B4-BE49-F238E27FC236}">
                <a16:creationId xmlns:a16="http://schemas.microsoft.com/office/drawing/2014/main" id="{35415DB8-37B2-4437-0899-B90A54E88A8A}"/>
              </a:ext>
            </a:extLst>
          </p:cNvPr>
          <p:cNvSpPr txBox="1">
            <a:spLocks noChangeArrowheads="1"/>
          </p:cNvSpPr>
          <p:nvPr/>
        </p:nvSpPr>
        <p:spPr bwMode="auto">
          <a:xfrm>
            <a:off x="1992314" y="1341438"/>
            <a:ext cx="3671887"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b="1"/>
              <a:t>There are currently 16 nuclear power plants in Britain – all will close by 2023. </a:t>
            </a:r>
          </a:p>
          <a:p>
            <a:endParaRPr lang="en-GB" altLang="en-US" b="1"/>
          </a:p>
          <a:p>
            <a:r>
              <a:rPr lang="en-GB" altLang="en-US" sz="1400"/>
              <a:t>The idea is that other renewable energy sources will replace nuclear power production and relieve Britain's reliance on fossil-fuels. However, the government is currently being advised to build further nuclear power stations if they are to meet greenhouse gas emission targets.</a:t>
            </a:r>
          </a:p>
        </p:txBody>
      </p:sp>
      <p:sp>
        <p:nvSpPr>
          <p:cNvPr id="11280" name="Rectangle 16">
            <a:extLst>
              <a:ext uri="{FF2B5EF4-FFF2-40B4-BE49-F238E27FC236}">
                <a16:creationId xmlns:a16="http://schemas.microsoft.com/office/drawing/2014/main" id="{0B6FB4D9-EF03-C3AD-A9A1-F68487668B73}"/>
              </a:ext>
            </a:extLst>
          </p:cNvPr>
          <p:cNvSpPr>
            <a:spLocks noChangeArrowheads="1"/>
          </p:cNvSpPr>
          <p:nvPr/>
        </p:nvSpPr>
        <p:spPr bwMode="auto">
          <a:xfrm>
            <a:off x="5951539" y="3357563"/>
            <a:ext cx="42497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i="1">
                <a:latin typeface="Gill Sans MT" panose="020B0502020104020203" pitchFamily="34" charset="0"/>
              </a:rPr>
              <a:t>This picture shows Trawsfynydd nuclear power station in the Snowdonia National Park. It closed in 1993. The nuclear reactors are still held within the building.</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56195823-2861-0D30-F9F0-D22C9A76596C}"/>
              </a:ext>
            </a:extLst>
          </p:cNvPr>
          <p:cNvSpPr txBox="1">
            <a:spLocks noChangeArrowheads="1"/>
          </p:cNvSpPr>
          <p:nvPr/>
        </p:nvSpPr>
        <p:spPr bwMode="auto">
          <a:xfrm>
            <a:off x="2063751" y="549275"/>
            <a:ext cx="71278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latin typeface="Gill Sans MT" panose="020B0502020104020203" pitchFamily="34" charset="0"/>
              </a:rPr>
              <a:t>Solar power</a:t>
            </a:r>
          </a:p>
        </p:txBody>
      </p:sp>
      <p:graphicFrame>
        <p:nvGraphicFramePr>
          <p:cNvPr id="12291" name="Group 3">
            <a:extLst>
              <a:ext uri="{FF2B5EF4-FFF2-40B4-BE49-F238E27FC236}">
                <a16:creationId xmlns:a16="http://schemas.microsoft.com/office/drawing/2014/main" id="{95D35191-7D8F-DE8E-2313-45DE4A8EFDFB}"/>
              </a:ext>
            </a:extLst>
          </p:cNvPr>
          <p:cNvGraphicFramePr>
            <a:graphicFrameLocks noGrp="1"/>
          </p:cNvGraphicFramePr>
          <p:nvPr/>
        </p:nvGraphicFramePr>
        <p:xfrm>
          <a:off x="4583113" y="4437064"/>
          <a:ext cx="5543550" cy="1787525"/>
        </p:xfrm>
        <a:graphic>
          <a:graphicData uri="http://schemas.openxmlformats.org/drawingml/2006/table">
            <a:tbl>
              <a:tblPr/>
              <a:tblGrid>
                <a:gridCol w="2597150">
                  <a:extLst>
                    <a:ext uri="{9D8B030D-6E8A-4147-A177-3AD203B41FA5}">
                      <a16:colId xmlns:a16="http://schemas.microsoft.com/office/drawing/2014/main" val="3187070490"/>
                    </a:ext>
                  </a:extLst>
                </a:gridCol>
                <a:gridCol w="2946400">
                  <a:extLst>
                    <a:ext uri="{9D8B030D-6E8A-4147-A177-3AD203B41FA5}">
                      <a16:colId xmlns:a16="http://schemas.microsoft.com/office/drawing/2014/main" val="3460781488"/>
                    </a:ext>
                  </a:extLst>
                </a:gridCol>
              </a:tblGrid>
              <a:tr h="2587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1" i="0" u="none" strike="noStrike" cap="none" normalizeH="0" baseline="0">
                          <a:ln>
                            <a:noFill/>
                          </a:ln>
                          <a:solidFill>
                            <a:schemeClr val="bg1"/>
                          </a:solidFill>
                          <a:effectLst/>
                          <a:latin typeface="Comic Sans MS" panose="030F0702030302020204" pitchFamily="66" charset="0"/>
                        </a:rPr>
                        <a:t>Advantages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600" b="1" i="0" u="none" strike="noStrike" cap="none" normalizeH="0" baseline="0">
                          <a:ln>
                            <a:noFill/>
                          </a:ln>
                          <a:solidFill>
                            <a:schemeClr val="bg1"/>
                          </a:solidFill>
                          <a:effectLst/>
                          <a:latin typeface="Comic Sans MS" panose="030F0702030302020204" pitchFamily="66" charset="0"/>
                        </a:rPr>
                        <a:t>Disadvantages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2143294636"/>
                  </a:ext>
                </a:extLst>
              </a:tr>
              <a:tr h="10318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It is a well proven technology.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Well suited to providing power in home or single building applications.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Renewable.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They are expensive to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Comic Sans MS" panose="030F0702030302020204" pitchFamily="66" charset="0"/>
                        </a:rPr>
                        <a:t>buy.</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Making them requires a lot of energy.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1944037"/>
                  </a:ext>
                </a:extLst>
              </a:tr>
            </a:tbl>
          </a:graphicData>
        </a:graphic>
      </p:graphicFrame>
      <p:sp>
        <p:nvSpPr>
          <p:cNvPr id="12302" name="Rectangle 14">
            <a:extLst>
              <a:ext uri="{FF2B5EF4-FFF2-40B4-BE49-F238E27FC236}">
                <a16:creationId xmlns:a16="http://schemas.microsoft.com/office/drawing/2014/main" id="{E93A01ED-1058-E1CD-2CDC-B8F1AA9B7D46}"/>
              </a:ext>
            </a:extLst>
          </p:cNvPr>
          <p:cNvSpPr>
            <a:spLocks noChangeArrowheads="1"/>
          </p:cNvSpPr>
          <p:nvPr/>
        </p:nvSpPr>
        <p:spPr bwMode="auto">
          <a:xfrm>
            <a:off x="1992313" y="1628775"/>
            <a:ext cx="381635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tLang="en-US">
                <a:latin typeface="Gill Sans MT" panose="020B0502020104020203" pitchFamily="34" charset="0"/>
              </a:rPr>
              <a:t>Solar roof tiles use light from the sun to create electricity or hot water.  </a:t>
            </a:r>
          </a:p>
          <a:p>
            <a:endParaRPr lang="en-GB" altLang="en-US">
              <a:latin typeface="Gill Sans MT" panose="020B0502020104020203" pitchFamily="34" charset="0"/>
            </a:endParaRPr>
          </a:p>
          <a:p>
            <a:r>
              <a:rPr lang="en-GB" altLang="en-US">
                <a:latin typeface="Gill Sans MT" panose="020B0502020104020203" pitchFamily="34" charset="0"/>
              </a:rPr>
              <a:t>Houses with lots of tiles could generate more electricity than they use – this could be sold back to local electricity companies.</a:t>
            </a:r>
          </a:p>
        </p:txBody>
      </p:sp>
      <p:pic>
        <p:nvPicPr>
          <p:cNvPr id="12303" name="Picture 15">
            <a:extLst>
              <a:ext uri="{FF2B5EF4-FFF2-40B4-BE49-F238E27FC236}">
                <a16:creationId xmlns:a16="http://schemas.microsoft.com/office/drawing/2014/main" id="{E2FB4269-6D32-F403-9149-91DE6833219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92314" y="4149725"/>
            <a:ext cx="2371725"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2304" name="Picture 16">
            <a:extLst>
              <a:ext uri="{FF2B5EF4-FFF2-40B4-BE49-F238E27FC236}">
                <a16:creationId xmlns:a16="http://schemas.microsoft.com/office/drawing/2014/main" id="{EA18CD97-CCBA-726A-7158-0A97297E8D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4200" y="836614"/>
            <a:ext cx="4440238" cy="3330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7CC8AF60-8D87-2A9F-38B6-BFD36A576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188914"/>
            <a:ext cx="8134350" cy="5419725"/>
          </a:xfrm>
          <a:prstGeom prst="rect">
            <a:avLst/>
          </a:prstGeom>
          <a:noFill/>
          <a:extLst>
            <a:ext uri="{909E8E84-426E-40DD-AFC4-6F175D3DCCD1}">
              <a14:hiddenFill xmlns:a14="http://schemas.microsoft.com/office/drawing/2010/main">
                <a:solidFill>
                  <a:srgbClr val="FFFFFF"/>
                </a:solidFill>
              </a14:hiddenFill>
            </a:ext>
          </a:extLst>
        </p:spPr>
      </p:pic>
      <p:sp>
        <p:nvSpPr>
          <p:cNvPr id="13315" name="Text Box 3">
            <a:extLst>
              <a:ext uri="{FF2B5EF4-FFF2-40B4-BE49-F238E27FC236}">
                <a16:creationId xmlns:a16="http://schemas.microsoft.com/office/drawing/2014/main" id="{94A1CF54-8E33-4187-651F-2FD96DA72A97}"/>
              </a:ext>
            </a:extLst>
          </p:cNvPr>
          <p:cNvSpPr txBox="1">
            <a:spLocks noChangeArrowheads="1"/>
          </p:cNvSpPr>
          <p:nvPr/>
        </p:nvSpPr>
        <p:spPr bwMode="auto">
          <a:xfrm>
            <a:off x="1992314" y="333375"/>
            <a:ext cx="71278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solidFill>
                  <a:schemeClr val="bg1"/>
                </a:solidFill>
                <a:latin typeface="Gill Sans MT" panose="020B0502020104020203" pitchFamily="34" charset="0"/>
              </a:rPr>
              <a:t>Coal, gas and oil.</a:t>
            </a:r>
          </a:p>
        </p:txBody>
      </p:sp>
      <p:graphicFrame>
        <p:nvGraphicFramePr>
          <p:cNvPr id="13316" name="Group 4">
            <a:extLst>
              <a:ext uri="{FF2B5EF4-FFF2-40B4-BE49-F238E27FC236}">
                <a16:creationId xmlns:a16="http://schemas.microsoft.com/office/drawing/2014/main" id="{74028643-99EA-B909-B0CA-70F6137DBFFA}"/>
              </a:ext>
            </a:extLst>
          </p:cNvPr>
          <p:cNvGraphicFramePr>
            <a:graphicFrameLocks noGrp="1"/>
          </p:cNvGraphicFramePr>
          <p:nvPr/>
        </p:nvGraphicFramePr>
        <p:xfrm>
          <a:off x="1992314" y="4941888"/>
          <a:ext cx="8135937" cy="1511300"/>
        </p:xfrm>
        <a:graphic>
          <a:graphicData uri="http://schemas.openxmlformats.org/drawingml/2006/table">
            <a:tbl>
              <a:tblPr/>
              <a:tblGrid>
                <a:gridCol w="3030537">
                  <a:extLst>
                    <a:ext uri="{9D8B030D-6E8A-4147-A177-3AD203B41FA5}">
                      <a16:colId xmlns:a16="http://schemas.microsoft.com/office/drawing/2014/main" val="41298802"/>
                    </a:ext>
                  </a:extLst>
                </a:gridCol>
                <a:gridCol w="5105400">
                  <a:extLst>
                    <a:ext uri="{9D8B030D-6E8A-4147-A177-3AD203B41FA5}">
                      <a16:colId xmlns:a16="http://schemas.microsoft.com/office/drawing/2014/main" val="3866532706"/>
                    </a:ext>
                  </a:extLst>
                </a:gridCol>
              </a:tblGrid>
              <a:tr h="3587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Advantages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1" i="0" u="none" strike="noStrike" cap="none" normalizeH="0" baseline="0">
                          <a:ln>
                            <a:noFill/>
                          </a:ln>
                          <a:solidFill>
                            <a:schemeClr val="bg1"/>
                          </a:solidFill>
                          <a:effectLst/>
                          <a:latin typeface="Comic Sans MS" panose="030F0702030302020204" pitchFamily="66" charset="0"/>
                        </a:rPr>
                        <a:t>Disadvantages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983511419"/>
                  </a:ext>
                </a:extLst>
              </a:tr>
              <a:tr h="11160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 Relatively cheap to produce but prices are rising.</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400" b="0" i="0" u="none" strike="noStrike" cap="none" normalizeH="0" baseline="0">
                        <a:ln>
                          <a:noFill/>
                        </a:ln>
                        <a:solidFill>
                          <a:schemeClr val="tx1"/>
                        </a:solidFill>
                        <a:effectLst/>
                        <a:latin typeface="Comic Sans MS" panose="030F0702030302020204"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 The resources are running out.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 Most scientists believe they are heating up our planet.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1400" b="0" i="0" u="none" strike="noStrike" cap="none" normalizeH="0" baseline="0">
                          <a:ln>
                            <a:noFill/>
                          </a:ln>
                          <a:solidFill>
                            <a:schemeClr val="tx1"/>
                          </a:solidFill>
                          <a:effectLst/>
                          <a:latin typeface="Comic Sans MS" panose="030F0702030302020204" pitchFamily="66" charset="0"/>
                        </a:rPr>
                        <a:t>  They pollute the air we breath and produce acid rain which damages buildings and crops.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47904365"/>
                  </a:ext>
                </a:extLst>
              </a:tr>
            </a:tbl>
          </a:graphicData>
        </a:graphic>
      </p:graphicFrame>
      <p:sp>
        <p:nvSpPr>
          <p:cNvPr id="13327" name="Text Box 15">
            <a:extLst>
              <a:ext uri="{FF2B5EF4-FFF2-40B4-BE49-F238E27FC236}">
                <a16:creationId xmlns:a16="http://schemas.microsoft.com/office/drawing/2014/main" id="{5737E988-BCC7-075C-3F15-9E7C3F49A7B5}"/>
              </a:ext>
            </a:extLst>
          </p:cNvPr>
          <p:cNvSpPr txBox="1">
            <a:spLocks noChangeArrowheads="1"/>
          </p:cNvSpPr>
          <p:nvPr/>
        </p:nvSpPr>
        <p:spPr bwMode="auto">
          <a:xfrm>
            <a:off x="4656139" y="1773238"/>
            <a:ext cx="1944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Gill Sans MT" panose="020B0502020104020203" pitchFamily="34" charset="0"/>
            </a:endParaRPr>
          </a:p>
        </p:txBody>
      </p:sp>
      <p:sp>
        <p:nvSpPr>
          <p:cNvPr id="13328" name="Text Box 16">
            <a:extLst>
              <a:ext uri="{FF2B5EF4-FFF2-40B4-BE49-F238E27FC236}">
                <a16:creationId xmlns:a16="http://schemas.microsoft.com/office/drawing/2014/main" id="{0D3CA08F-DA1F-FF38-150E-22EA04B73DF5}"/>
              </a:ext>
            </a:extLst>
          </p:cNvPr>
          <p:cNvSpPr txBox="1">
            <a:spLocks noChangeArrowheads="1"/>
          </p:cNvSpPr>
          <p:nvPr/>
        </p:nvSpPr>
        <p:spPr bwMode="auto">
          <a:xfrm>
            <a:off x="5808663" y="3933826"/>
            <a:ext cx="41767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altLang="en-US" sz="2000">
                <a:solidFill>
                  <a:schemeClr val="bg1"/>
                </a:solidFill>
                <a:latin typeface="Gill Sans MT" panose="020B0502020104020203" pitchFamily="34" charset="0"/>
              </a:rPr>
              <a:t>Oil experts estimate that we will use</a:t>
            </a:r>
          </a:p>
          <a:p>
            <a:pPr algn="r"/>
            <a:r>
              <a:rPr lang="en-GB" altLang="en-US" sz="2000">
                <a:solidFill>
                  <a:schemeClr val="bg1"/>
                </a:solidFill>
                <a:latin typeface="Gill Sans MT" panose="020B0502020104020203" pitchFamily="34" charset="0"/>
              </a:rPr>
              <a:t> all our oil reserves within the next 40 years! Others say we will find more.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078B3F7B-5021-EDF6-F515-36063E7608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875" y="3141663"/>
            <a:ext cx="3048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a:extLst>
              <a:ext uri="{FF2B5EF4-FFF2-40B4-BE49-F238E27FC236}">
                <a16:creationId xmlns:a16="http://schemas.microsoft.com/office/drawing/2014/main" id="{B38D4E6D-21DB-10C9-61DD-37009CD955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8525" y="3141663"/>
            <a:ext cx="3048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14340" name="Text Box 4">
            <a:extLst>
              <a:ext uri="{FF2B5EF4-FFF2-40B4-BE49-F238E27FC236}">
                <a16:creationId xmlns:a16="http://schemas.microsoft.com/office/drawing/2014/main" id="{BBB85BF5-BB14-A74E-C1A1-57F2D62028B3}"/>
              </a:ext>
            </a:extLst>
          </p:cNvPr>
          <p:cNvSpPr txBox="1">
            <a:spLocks noChangeArrowheads="1"/>
          </p:cNvSpPr>
          <p:nvPr/>
        </p:nvSpPr>
        <p:spPr bwMode="auto">
          <a:xfrm>
            <a:off x="2063751" y="549275"/>
            <a:ext cx="71278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a:latin typeface="Gill Sans MT" panose="020B0502020104020203" pitchFamily="34" charset="0"/>
              </a:rPr>
              <a:t>Sun tubes</a:t>
            </a:r>
          </a:p>
        </p:txBody>
      </p:sp>
      <p:sp>
        <p:nvSpPr>
          <p:cNvPr id="14341" name="Rectangle 5">
            <a:extLst>
              <a:ext uri="{FF2B5EF4-FFF2-40B4-BE49-F238E27FC236}">
                <a16:creationId xmlns:a16="http://schemas.microsoft.com/office/drawing/2014/main" id="{823D821F-F48C-65E2-AC04-B9AE8D225001}"/>
              </a:ext>
            </a:extLst>
          </p:cNvPr>
          <p:cNvSpPr>
            <a:spLocks noChangeArrowheads="1"/>
          </p:cNvSpPr>
          <p:nvPr/>
        </p:nvSpPr>
        <p:spPr bwMode="auto">
          <a:xfrm>
            <a:off x="2063750" y="1568451"/>
            <a:ext cx="46799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tLang="en-US" sz="2000">
                <a:latin typeface="Gill Sans MT" panose="020B0502020104020203" pitchFamily="34" charset="0"/>
              </a:rPr>
              <a:t>Sun tubes reflect natural daylight down through a tube into a home or office. They are a great way to save energy during the day.</a:t>
            </a:r>
          </a:p>
        </p:txBody>
      </p:sp>
      <p:pic>
        <p:nvPicPr>
          <p:cNvPr id="14342" name="Picture 6">
            <a:extLst>
              <a:ext uri="{FF2B5EF4-FFF2-40B4-BE49-F238E27FC236}">
                <a16:creationId xmlns:a16="http://schemas.microsoft.com/office/drawing/2014/main" id="{C480E1DF-A58B-006B-C505-07B13AF5B0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9" y="3141664"/>
            <a:ext cx="1838325" cy="2295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1034</TotalTime>
  <Words>587</Words>
  <Application>Microsoft Office PowerPoint</Application>
  <PresentationFormat>Широкоэкранный</PresentationFormat>
  <Paragraphs>74</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Comic Sans MS</vt:lpstr>
      <vt:lpstr>Gill Sans MT</vt:lpstr>
      <vt:lpstr>Тема Office</vt:lpstr>
      <vt:lpstr>The world energy problem and ways to solve it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2023-11-08T10:49:33Z</dcterms:modified>
</cp:coreProperties>
</file>